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1" r:id="rId2"/>
    <p:sldId id="258" r:id="rId3"/>
    <p:sldId id="259" r:id="rId4"/>
    <p:sldId id="260" r:id="rId5"/>
    <p:sldId id="262" r:id="rId6"/>
    <p:sldId id="263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252" autoAdjust="0"/>
  </p:normalViewPr>
  <p:slideViewPr>
    <p:cSldViewPr>
      <p:cViewPr varScale="1">
        <p:scale>
          <a:sx n="78" d="100"/>
          <a:sy n="78" d="100"/>
        </p:scale>
        <p:origin x="-1493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896E6-1F34-4CD5-A323-A264067E7EFD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4007A-C1A4-4765-ADC4-FED0332491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88F0AC4-EFA8-43CA-8335-7ACAB4ED0078}" type="slidenum">
              <a:rPr lang="en-US"/>
              <a:pPr lvl="0"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 smtClean="0"/>
              <a:t>Actions recognized on the international level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6B9F534-CA24-431F-9DA0-017FA336085D}" type="slidenum">
              <a:rPr lang="en-US"/>
              <a:pPr lvl="0"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390A-E34D-49BD-B8CB-FEBA8D26E896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A390A-E34D-49BD-B8CB-FEBA8D26E896}" type="datetimeFigureOut">
              <a:rPr lang="ru-RU" smtClean="0"/>
              <a:t>24.09.2020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CA8BA-793B-4037-A20F-778A7E2D1EB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0562" y="1428736"/>
            <a:ext cx="43138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b="1" dirty="0" smtClean="0">
                <a:latin typeface="Georgia"/>
              </a:rPr>
              <a:t>Conservation </a:t>
            </a:r>
            <a:r>
              <a:rPr lang="en-US" sz="3600" b="1" dirty="0">
                <a:latin typeface="Georgia"/>
              </a:rPr>
              <a:t>of Siberian crane </a:t>
            </a:r>
            <a:br>
              <a:rPr lang="en-US" sz="3600" b="1" dirty="0">
                <a:latin typeface="Georgia"/>
              </a:rPr>
            </a:br>
            <a:r>
              <a:rPr lang="en-US" sz="3600" b="1" dirty="0">
                <a:latin typeface="Georgia"/>
              </a:rPr>
              <a:t>in </a:t>
            </a:r>
            <a:r>
              <a:rPr lang="en-US" sz="3600" b="1" dirty="0" err="1">
                <a:latin typeface="Georgia"/>
              </a:rPr>
              <a:t>Yakutia</a:t>
            </a:r>
            <a:endParaRPr lang="ru-RU" sz="3600" b="1" dirty="0">
              <a:latin typeface="Georgia"/>
            </a:endParaRPr>
          </a:p>
        </p:txBody>
      </p:sp>
      <p:pic>
        <p:nvPicPr>
          <p:cNvPr id="1026" name="Picture 2" descr="C:\Users\Пользователь\Desktop\Всемирный день журавля\074K0119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85720" y="285727"/>
            <a:ext cx="4079706" cy="628654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572000" y="3643314"/>
            <a:ext cx="38164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en-US" b="1" dirty="0">
                <a:latin typeface="Georgia"/>
                <a:cs typeface="Arial"/>
              </a:rPr>
              <a:t>Larisa </a:t>
            </a:r>
            <a:r>
              <a:rPr lang="en-US" altLang="en-US" b="1" dirty="0" err="1">
                <a:latin typeface="Georgia"/>
                <a:cs typeface="Arial"/>
              </a:rPr>
              <a:t>Shelokhovskaya</a:t>
            </a:r>
            <a:r>
              <a:rPr lang="en-US" altLang="en-US" b="1" dirty="0">
                <a:latin typeface="Georgia"/>
                <a:cs typeface="Arial"/>
              </a:rPr>
              <a:t>, </a:t>
            </a:r>
            <a:r>
              <a:rPr lang="en-US" altLang="en-US" dirty="0">
                <a:latin typeface="Georgia"/>
                <a:cs typeface="Arial"/>
              </a:rPr>
              <a:t>Directorate of biological resources and protected </a:t>
            </a:r>
            <a:r>
              <a:rPr lang="en-US" altLang="en-US" dirty="0" smtClean="0">
                <a:latin typeface="Georgia"/>
                <a:cs typeface="Arial"/>
              </a:rPr>
              <a:t>areas</a:t>
            </a:r>
          </a:p>
          <a:p>
            <a:pPr lvl="0">
              <a:defRPr/>
            </a:pPr>
            <a:endParaRPr lang="en-US" altLang="en-US" b="1" dirty="0">
              <a:latin typeface="Georgia"/>
              <a:cs typeface="Arial"/>
            </a:endParaRPr>
          </a:p>
          <a:p>
            <a:pPr lvl="0">
              <a:defRPr/>
            </a:pPr>
            <a:r>
              <a:rPr lang="en-US" altLang="en-US" b="1" dirty="0">
                <a:latin typeface="Georgia"/>
                <a:cs typeface="Arial"/>
              </a:rPr>
              <a:t>Inga </a:t>
            </a:r>
            <a:r>
              <a:rPr lang="en-US" altLang="en-US" b="1" dirty="0" err="1">
                <a:latin typeface="Georgia"/>
                <a:cs typeface="Arial"/>
              </a:rPr>
              <a:t>Bysikatova</a:t>
            </a:r>
            <a:r>
              <a:rPr lang="en-US" altLang="en-US" b="1" dirty="0">
                <a:latin typeface="Georgia"/>
                <a:cs typeface="Arial"/>
              </a:rPr>
              <a:t>, </a:t>
            </a:r>
            <a:r>
              <a:rPr lang="en-US" altLang="en-US" dirty="0">
                <a:latin typeface="Georgia"/>
                <a:cs typeface="Arial"/>
              </a:rPr>
              <a:t>Institute of biology, SB 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6215082"/>
            <a:ext cx="1857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 Narrow" pitchFamily="34" charset="0"/>
              </a:rPr>
              <a:t>Photo: A. Kamenev</a:t>
            </a:r>
            <a:endParaRPr lang="ru-RU" sz="1400" dirty="0">
              <a:solidFill>
                <a:schemeClr val="bg1">
                  <a:lumMod val="6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3" y="1071546"/>
            <a:ext cx="503542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Distribution</a:t>
            </a:r>
            <a:r>
              <a:rPr lang="ru-RU" sz="2000" b="1" dirty="0" smtClean="0">
                <a:latin typeface="Georgia" pitchFamily="18" charset="0"/>
              </a:rPr>
              <a:t>: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Eastern Siberia</a:t>
            </a:r>
            <a:r>
              <a:rPr lang="ru-RU" sz="2000" dirty="0" smtClean="0">
                <a:latin typeface="Georgia" pitchFamily="18" charset="0"/>
              </a:rPr>
              <a:t>, </a:t>
            </a:r>
            <a:r>
              <a:rPr lang="en-US" sz="2000" dirty="0" err="1" smtClean="0">
                <a:latin typeface="Georgia" pitchFamily="18" charset="0"/>
              </a:rPr>
              <a:t>Yakutia</a:t>
            </a:r>
            <a:endParaRPr lang="ru-RU" sz="2000" dirty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Nesting</a:t>
            </a:r>
            <a:r>
              <a:rPr lang="ru-RU" sz="2000" b="1" dirty="0" smtClean="0">
                <a:latin typeface="Georgia" pitchFamily="18" charset="0"/>
              </a:rPr>
              <a:t>: </a:t>
            </a:r>
            <a:r>
              <a:rPr lang="en-US" sz="2000" dirty="0" smtClean="0">
                <a:latin typeface="Georgia" pitchFamily="18" charset="0"/>
              </a:rPr>
              <a:t>North-Eastern </a:t>
            </a:r>
            <a:r>
              <a:rPr lang="en-US" sz="2000" dirty="0" err="1" smtClean="0">
                <a:latin typeface="Georgia" pitchFamily="18" charset="0"/>
              </a:rPr>
              <a:t>Yakutia</a:t>
            </a:r>
            <a:endParaRPr lang="en-US" sz="2000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Habitat</a:t>
            </a:r>
            <a:r>
              <a:rPr lang="en-US" sz="2000" dirty="0" smtClean="0">
                <a:latin typeface="Georgia" pitchFamily="18" charset="0"/>
              </a:rPr>
              <a:t>: subarctic tundra, near lakes</a:t>
            </a:r>
            <a:endParaRPr lang="ru-RU" sz="2000" dirty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Population number</a:t>
            </a:r>
            <a:r>
              <a:rPr lang="ru-RU" sz="2000" b="1" dirty="0" smtClean="0">
                <a:latin typeface="Georgia" pitchFamily="18" charset="0"/>
              </a:rPr>
              <a:t>: </a:t>
            </a:r>
            <a:r>
              <a:rPr lang="en-US" sz="2000" dirty="0" smtClean="0">
                <a:latin typeface="Georgia" pitchFamily="18" charset="0"/>
              </a:rPr>
              <a:t>approx. </a:t>
            </a:r>
            <a:r>
              <a:rPr lang="ru-RU" sz="2000" dirty="0" smtClean="0">
                <a:latin typeface="Georgia" pitchFamily="18" charset="0"/>
              </a:rPr>
              <a:t>3.500-4.000</a:t>
            </a:r>
            <a:endParaRPr lang="en-US" sz="2000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Status: </a:t>
            </a:r>
            <a:r>
              <a:rPr lang="en-US" sz="2000" dirty="0" err="1" smtClean="0">
                <a:latin typeface="Georgia" pitchFamily="18" charset="0"/>
              </a:rPr>
              <a:t>IUCN</a:t>
            </a:r>
            <a:r>
              <a:rPr lang="en-US" sz="2000" dirty="0" smtClean="0">
                <a:latin typeface="Georgia" pitchFamily="18" charset="0"/>
              </a:rPr>
              <a:t> </a:t>
            </a:r>
            <a:r>
              <a:rPr lang="en-US" sz="2000" dirty="0" err="1" smtClean="0">
                <a:latin typeface="Georgia" pitchFamily="18" charset="0"/>
              </a:rPr>
              <a:t>Redlist</a:t>
            </a:r>
            <a:r>
              <a:rPr lang="en-US" sz="2000" dirty="0" smtClean="0">
                <a:latin typeface="Georgia" pitchFamily="18" charset="0"/>
              </a:rPr>
              <a:t> – critically endangered, </a:t>
            </a:r>
            <a:r>
              <a:rPr lang="en-US" sz="2000" dirty="0" smtClean="0">
                <a:latin typeface="Georgia" pitchFamily="18" charset="0"/>
              </a:rPr>
              <a:t>Red Data Book of Russia and Red Data Book of Russia of </a:t>
            </a:r>
            <a:r>
              <a:rPr lang="en-US" sz="2000" dirty="0" err="1" smtClean="0">
                <a:latin typeface="Georgia" pitchFamily="18" charset="0"/>
              </a:rPr>
              <a:t>Yakutia</a:t>
            </a:r>
            <a:endParaRPr lang="ru-RU" sz="2000" dirty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2000" b="1" dirty="0" smtClean="0">
                <a:latin typeface="Georgia" pitchFamily="18" charset="0"/>
              </a:rPr>
              <a:t>Main threats</a:t>
            </a:r>
            <a:r>
              <a:rPr lang="ru-RU" sz="2000" b="1" dirty="0" smtClean="0">
                <a:latin typeface="Georgia" pitchFamily="18" charset="0"/>
              </a:rPr>
              <a:t>:</a:t>
            </a:r>
            <a:r>
              <a:rPr lang="en-US" sz="2000" b="1" dirty="0">
                <a:latin typeface="Georgia" pitchFamily="18" charset="0"/>
              </a:rPr>
              <a:t> </a:t>
            </a:r>
          </a:p>
          <a:p>
            <a:pPr marL="285750" indent="-285750"/>
            <a:endParaRPr lang="ru-RU" sz="2000" dirty="0" smtClean="0"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Habitat transformation</a:t>
            </a:r>
          </a:p>
          <a:p>
            <a:pPr marL="285750" indent="-285750">
              <a:buFontTx/>
              <a:buChar char="-"/>
            </a:pPr>
            <a:r>
              <a:rPr lang="en-US" sz="2000" i="1" dirty="0">
                <a:latin typeface="Georgia" pitchFamily="18" charset="0"/>
              </a:rPr>
              <a:t>U</a:t>
            </a:r>
            <a:r>
              <a:rPr lang="en-US" sz="2000" i="1" dirty="0" smtClean="0">
                <a:latin typeface="Georgia" pitchFamily="18" charset="0"/>
              </a:rPr>
              <a:t>nfavorable weather conditions</a:t>
            </a:r>
            <a:endParaRPr lang="en-US" sz="2000" i="1" dirty="0" smtClean="0"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Predators (wolverine, bear, birds)</a:t>
            </a: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Pollution of lakes by lead</a:t>
            </a:r>
            <a:r>
              <a:rPr lang="ru-RU" sz="2000" i="1" dirty="0" smtClean="0">
                <a:latin typeface="Georgia" pitchFamily="18" charset="0"/>
              </a:rPr>
              <a:t> </a:t>
            </a:r>
            <a:r>
              <a:rPr lang="en-US" sz="2000" i="1" dirty="0" smtClean="0">
                <a:latin typeface="Georgia" pitchFamily="18" charset="0"/>
              </a:rPr>
              <a:t>fractions</a:t>
            </a: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Disturbance (recreation, mammoth tusks seekers)</a:t>
            </a: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Hunting</a:t>
            </a:r>
            <a:r>
              <a:rPr lang="ru-RU" sz="2000" i="1" dirty="0" smtClean="0">
                <a:latin typeface="Georgia" pitchFamily="18" charset="0"/>
              </a:rPr>
              <a:t> (</a:t>
            </a:r>
            <a:r>
              <a:rPr lang="en-US" sz="2000" i="1" dirty="0" smtClean="0">
                <a:latin typeface="Georgia" pitchFamily="18" charset="0"/>
              </a:rPr>
              <a:t>Accidental</a:t>
            </a:r>
            <a:r>
              <a:rPr lang="ru-RU" sz="2000" i="1" dirty="0" smtClean="0">
                <a:latin typeface="Georgia" pitchFamily="18" charset="0"/>
              </a:rPr>
              <a:t>)</a:t>
            </a:r>
            <a:endParaRPr lang="en-US" sz="2000" i="1" dirty="0" smtClean="0"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2000" i="1" dirty="0" smtClean="0">
                <a:latin typeface="Georgia" pitchFamily="18" charset="0"/>
              </a:rPr>
              <a:t>Competition with </a:t>
            </a:r>
            <a:r>
              <a:rPr lang="en-US" sz="2000" i="1" dirty="0" err="1" smtClean="0">
                <a:latin typeface="Georgia" pitchFamily="18" charset="0"/>
              </a:rPr>
              <a:t>Sandhill</a:t>
            </a:r>
            <a:r>
              <a:rPr lang="en-US" sz="2000" i="1" dirty="0" smtClean="0">
                <a:latin typeface="Georgia" pitchFamily="18" charset="0"/>
              </a:rPr>
              <a:t> Crane</a:t>
            </a:r>
            <a:endParaRPr lang="en-US" sz="2000" i="1" dirty="0" smtClean="0"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endParaRPr lang="ru-RU" sz="2000" dirty="0" smtClean="0"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endParaRPr lang="en-US" sz="2000" dirty="0" smtClean="0"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42852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Sterkh</a:t>
            </a: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or Siberian Crane </a:t>
            </a:r>
            <a:r>
              <a:rPr lang="ru-RU" sz="2400" i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(</a:t>
            </a:r>
            <a:r>
              <a:rPr lang="en-US" sz="2400" i="1" dirty="0" err="1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Leucogeranus</a:t>
            </a:r>
            <a:r>
              <a:rPr lang="en-US" sz="2400" i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400" i="1" dirty="0" err="1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leucogeranus</a:t>
            </a:r>
            <a:r>
              <a:rPr lang="ru-RU" sz="2400" i="1" dirty="0" smtClean="0">
                <a:solidFill>
                  <a:schemeClr val="bg2">
                    <a:lumMod val="50000"/>
                  </a:schemeClr>
                </a:solidFill>
                <a:latin typeface="Georgia" pitchFamily="18" charset="0"/>
              </a:rPr>
              <a:t>)</a:t>
            </a:r>
            <a:endParaRPr lang="ru-RU" sz="2400" i="1" dirty="0">
              <a:solidFill>
                <a:schemeClr val="bg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75294" y="39050"/>
            <a:ext cx="1033210" cy="51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162" y="620688"/>
            <a:ext cx="980342" cy="65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 descr="https://i.pinimg.com/originals/08/33/b4/0833b467a04ee537d52674081c4e24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40767"/>
            <a:ext cx="3851920" cy="256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orientalbirdimages.org/images/data/042_sibes_calling_a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1" y="4067314"/>
            <a:ext cx="3816424" cy="277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9716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000504"/>
            <a:ext cx="5295861" cy="562074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Georgia" pitchFamily="18" charset="0"/>
              </a:rPr>
              <a:t>CONSERVATION ACTIONS NEEDED</a:t>
            </a:r>
            <a:endParaRPr lang="ru-RU" sz="2000" dirty="0"/>
          </a:p>
        </p:txBody>
      </p:sp>
      <p:pic>
        <p:nvPicPr>
          <p:cNvPr id="1026" name="Picture 2" descr="E:\2_LARISA DBR\ПРЕЗЕНТАЦИИ ООПТ для районов\Всемирный день журавля 2018\SCWP-project-site-map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2198" y="3648687"/>
            <a:ext cx="2662355" cy="292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29256" y="3202544"/>
            <a:ext cx="356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Georgia" pitchFamily="18" charset="0"/>
              </a:rPr>
              <a:t>Distribution of </a:t>
            </a:r>
            <a:r>
              <a:rPr lang="en-US" i="1" dirty="0" err="1" smtClean="0">
                <a:latin typeface="Georgia" pitchFamily="18" charset="0"/>
              </a:rPr>
              <a:t>Sterkh</a:t>
            </a:r>
            <a:r>
              <a:rPr lang="en-US" i="1" dirty="0" smtClean="0">
                <a:latin typeface="Georgia" pitchFamily="18" charset="0"/>
              </a:rPr>
              <a:t> in </a:t>
            </a:r>
            <a:r>
              <a:rPr lang="en-US" i="1" dirty="0" err="1" smtClean="0">
                <a:latin typeface="Georgia" pitchFamily="18" charset="0"/>
              </a:rPr>
              <a:t>Yakutia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4572008"/>
            <a:ext cx="4398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dirty="0">
                <a:latin typeface="Georgia" pitchFamily="18" charset="0"/>
              </a:rPr>
              <a:t>Site/area protection</a:t>
            </a:r>
          </a:p>
          <a:p>
            <a:pPr fontAlgn="base"/>
            <a:r>
              <a:rPr lang="en-US" dirty="0" smtClean="0">
                <a:latin typeface="Georgia" pitchFamily="18" charset="0"/>
              </a:rPr>
              <a:t>Habitat protection</a:t>
            </a:r>
          </a:p>
          <a:p>
            <a:pPr fontAlgn="base"/>
            <a:r>
              <a:rPr lang="en-US" dirty="0" smtClean="0">
                <a:latin typeface="Georgia" pitchFamily="18" charset="0"/>
              </a:rPr>
              <a:t>Monitoring</a:t>
            </a:r>
            <a:endParaRPr lang="en-US" dirty="0"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5500702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Georgia" pitchFamily="18" charset="0"/>
              </a:rPr>
              <a:t>RESEARCH NEEDED</a:t>
            </a:r>
            <a:endParaRPr lang="ru-RU" b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5652" y="135811"/>
            <a:ext cx="2842628" cy="293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угольник 14"/>
          <p:cNvSpPr/>
          <p:nvPr/>
        </p:nvSpPr>
        <p:spPr>
          <a:xfrm>
            <a:off x="428596" y="5929330"/>
            <a:ext cx="4007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dirty="0">
                <a:latin typeface="Georgia" pitchFamily="18" charset="0"/>
              </a:rPr>
              <a:t>Population size, distribution &amp; trends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596" y="285728"/>
            <a:ext cx="33575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Reach nesting sites in the middle of May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Georgia" pitchFamily="18" charset="0"/>
              </a:rPr>
              <a:t> </a:t>
            </a:r>
            <a:r>
              <a:rPr lang="en-US" dirty="0" smtClean="0">
                <a:latin typeface="Georgia" pitchFamily="18" charset="0"/>
              </a:rPr>
              <a:t>Nesting from late May to early June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Georgia" pitchFamily="18" charset="0"/>
              </a:rPr>
              <a:t> </a:t>
            </a:r>
            <a:r>
              <a:rPr lang="en-US" dirty="0" smtClean="0">
                <a:latin typeface="Georgia" pitchFamily="18" charset="0"/>
              </a:rPr>
              <a:t> Every pair needs about 11 </a:t>
            </a:r>
            <a:r>
              <a:rPr lang="en-US" dirty="0" err="1" smtClean="0">
                <a:latin typeface="Georgia" pitchFamily="18" charset="0"/>
              </a:rPr>
              <a:t>sq.km</a:t>
            </a:r>
            <a:r>
              <a:rPr lang="en-US" dirty="0" smtClean="0">
                <a:latin typeface="Georgia" pitchFamily="18" charset="0"/>
              </a:rPr>
              <a:t>., conservative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Georgia" pitchFamily="18" charset="0"/>
              </a:rPr>
              <a:t> </a:t>
            </a:r>
            <a:r>
              <a:rPr lang="en-US" dirty="0" smtClean="0">
                <a:latin typeface="Georgia" pitchFamily="18" charset="0"/>
              </a:rPr>
              <a:t>Half of the birds at nesting sites (pairs) are more than 20 years old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Feed on vegetation and fish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Autumn corridor of migration is very narrow </a:t>
            </a:r>
          </a:p>
          <a:p>
            <a:pPr>
              <a:buFont typeface="Arial" pitchFamily="34" charset="0"/>
              <a:buChar char="•"/>
            </a:pPr>
            <a:endParaRPr lang="ru-RU" dirty="0"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57818" y="6488692"/>
            <a:ext cx="3748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latin typeface="Georgia" pitchFamily="18" charset="0"/>
              </a:rPr>
              <a:t>Distribution of </a:t>
            </a:r>
            <a:r>
              <a:rPr lang="en-US" i="1" dirty="0" err="1" smtClean="0">
                <a:latin typeface="Georgia" pitchFamily="18" charset="0"/>
              </a:rPr>
              <a:t>Sterkh</a:t>
            </a:r>
            <a:r>
              <a:rPr lang="en-US" i="1" dirty="0" smtClean="0">
                <a:latin typeface="Georgia" pitchFamily="18" charset="0"/>
              </a:rPr>
              <a:t> in the world</a:t>
            </a:r>
            <a:endParaRPr lang="ru-RU" i="1" dirty="0">
              <a:latin typeface="Georgia" pitchFamily="18" charset="0"/>
            </a:endParaRPr>
          </a:p>
        </p:txBody>
      </p:sp>
      <p:pic>
        <p:nvPicPr>
          <p:cNvPr id="18" name="Picture 8" descr="миграции_осень_стерх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57620" y="142852"/>
            <a:ext cx="2053138" cy="290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97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3643314"/>
            <a:ext cx="4929222" cy="29289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" b="1" dirty="0" err="1" smtClean="0">
                <a:latin typeface="Georgia" pitchFamily="18" charset="0"/>
              </a:rPr>
              <a:t>KYTALYK</a:t>
            </a:r>
            <a:r>
              <a:rPr lang="en-US" sz="2000" b="1" dirty="0" smtClean="0">
                <a:latin typeface="Georgia" pitchFamily="18" charset="0"/>
              </a:rPr>
              <a:t> NATIONAL PARK</a:t>
            </a:r>
          </a:p>
          <a:p>
            <a:r>
              <a:rPr lang="en-US" sz="2000" dirty="0" smtClean="0">
                <a:latin typeface="Georgia" pitchFamily="18" charset="0"/>
              </a:rPr>
              <a:t>The total area of the park is more than </a:t>
            </a:r>
            <a:r>
              <a:rPr lang="ru-RU" sz="2000" dirty="0" smtClean="0">
                <a:latin typeface="Georgia" pitchFamily="18" charset="0"/>
              </a:rPr>
              <a:t>1 </a:t>
            </a:r>
            <a:r>
              <a:rPr lang="en-US" sz="2000" dirty="0" err="1" smtClean="0">
                <a:latin typeface="Georgia" pitchFamily="18" charset="0"/>
              </a:rPr>
              <a:t>mln</a:t>
            </a:r>
            <a:r>
              <a:rPr lang="ru-RU" sz="2000" dirty="0" smtClean="0">
                <a:latin typeface="Georgia" pitchFamily="18" charset="0"/>
              </a:rPr>
              <a:t>. </a:t>
            </a:r>
            <a:r>
              <a:rPr lang="ru-RU" sz="2000" dirty="0">
                <a:latin typeface="Georgia" pitchFamily="18" charset="0"/>
              </a:rPr>
              <a:t>885 </a:t>
            </a:r>
            <a:r>
              <a:rPr lang="en-US" sz="2000" dirty="0" smtClean="0">
                <a:latin typeface="Georgia" pitchFamily="18" charset="0"/>
              </a:rPr>
              <a:t>thousand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en-US" sz="2000" dirty="0" smtClean="0">
                <a:latin typeface="Georgia" pitchFamily="18" charset="0"/>
              </a:rPr>
              <a:t>ha.</a:t>
            </a:r>
          </a:p>
          <a:p>
            <a:r>
              <a:rPr lang="en-US" sz="2000" dirty="0" smtClean="0">
                <a:latin typeface="Georgia" pitchFamily="18" charset="0"/>
              </a:rPr>
              <a:t>Aims to protect Siberian crane, habitats, w</a:t>
            </a:r>
            <a:r>
              <a:rPr lang="en-US" sz="2000" dirty="0" smtClean="0">
                <a:latin typeface="Georgia" pitchFamily="18" charset="0"/>
              </a:rPr>
              <a:t>aterfowls, wild reindeer, support traditional lifestyle,  develop ecological tourism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6148" name="Picture 4" descr="https://pbs.twimg.com/profile_images/2868447723/7175550fab851dfb56e011601c8d8ff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1624" y="1714488"/>
            <a:ext cx="2222376" cy="222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s3.nat-geo.ru/images/2019/4/10/ad9a8e0928144b049b409f40a544d058.max-2000x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5608" y="4221088"/>
            <a:ext cx="3528392" cy="235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928794" y="142852"/>
            <a:ext cx="5295861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SITE PROTECTION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8291" y="785794"/>
            <a:ext cx="7439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More than 20 protected areas were established on the migration route</a:t>
            </a:r>
          </a:p>
          <a:p>
            <a:r>
              <a:rPr lang="en-US" dirty="0" smtClean="0">
                <a:latin typeface="Georgia" pitchFamily="18" charset="0"/>
              </a:rPr>
              <a:t>within </a:t>
            </a:r>
            <a:r>
              <a:rPr lang="en-US" dirty="0" err="1" smtClean="0">
                <a:latin typeface="Georgia" pitchFamily="18" charset="0"/>
              </a:rPr>
              <a:t>Yakutia</a:t>
            </a:r>
            <a:r>
              <a:rPr lang="en-US" dirty="0" smtClean="0">
                <a:latin typeface="Georgia" pitchFamily="18" charset="0"/>
              </a:rPr>
              <a:t>  in different locations from the North down to the South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500174"/>
            <a:ext cx="628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On the breeding area the first protected area</a:t>
            </a:r>
            <a:endParaRPr lang="ru-RU" dirty="0" smtClean="0">
              <a:latin typeface="Georgia" pitchFamily="18" charset="0"/>
            </a:endParaRPr>
          </a:p>
          <a:p>
            <a:r>
              <a:rPr lang="en-US" dirty="0" smtClean="0">
                <a:latin typeface="Georgia" pitchFamily="18" charset="0"/>
              </a:rPr>
              <a:t>Resource reserve “</a:t>
            </a:r>
            <a:r>
              <a:rPr lang="en-US" dirty="0" err="1" smtClean="0">
                <a:latin typeface="Georgia" pitchFamily="18" charset="0"/>
              </a:rPr>
              <a:t>Kytalyk</a:t>
            </a:r>
            <a:r>
              <a:rPr lang="en-US" dirty="0" smtClean="0">
                <a:latin typeface="Georgia" pitchFamily="18" charset="0"/>
              </a:rPr>
              <a:t>” was established in 1996 (</a:t>
            </a:r>
            <a:r>
              <a:rPr lang="en-US" dirty="0" err="1" smtClean="0">
                <a:latin typeface="Georgia" pitchFamily="18" charset="0"/>
              </a:rPr>
              <a:t>IUCN</a:t>
            </a:r>
            <a:r>
              <a:rPr lang="en-US" dirty="0" smtClean="0">
                <a:latin typeface="Georgia" pitchFamily="18" charset="0"/>
              </a:rPr>
              <a:t> VI)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Georgia" pitchFamily="18" charset="0"/>
              </a:rPr>
              <a:t> In 2014 it became the State nature reserve </a:t>
            </a:r>
            <a:r>
              <a:rPr lang="en-US" dirty="0" smtClean="0">
                <a:latin typeface="Georgia" pitchFamily="18" charset="0"/>
              </a:rPr>
              <a:t>“</a:t>
            </a:r>
            <a:r>
              <a:rPr lang="en-US" dirty="0" err="1" smtClean="0">
                <a:latin typeface="Georgia" pitchFamily="18" charset="0"/>
              </a:rPr>
              <a:t>Kytalyk</a:t>
            </a:r>
            <a:r>
              <a:rPr lang="en-US" dirty="0" smtClean="0">
                <a:latin typeface="Georgia" pitchFamily="18" charset="0"/>
              </a:rPr>
              <a:t>” (</a:t>
            </a:r>
            <a:r>
              <a:rPr lang="en-US" dirty="0" err="1" smtClean="0">
                <a:latin typeface="Georgia" pitchFamily="18" charset="0"/>
              </a:rPr>
              <a:t>IUCN</a:t>
            </a:r>
            <a:r>
              <a:rPr lang="en-US" dirty="0" smtClean="0">
                <a:latin typeface="Georgia" pitchFamily="18" charset="0"/>
              </a:rPr>
              <a:t> IV)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Georgia" pitchFamily="18" charset="0"/>
              </a:rPr>
              <a:t> </a:t>
            </a:r>
            <a:r>
              <a:rPr lang="en-US" dirty="0" smtClean="0">
                <a:latin typeface="Georgia" pitchFamily="18" charset="0"/>
              </a:rPr>
              <a:t>In 2019 Federal National park “</a:t>
            </a:r>
            <a:r>
              <a:rPr lang="en-US" dirty="0" err="1" smtClean="0">
                <a:latin typeface="Georgia" pitchFamily="18" charset="0"/>
              </a:rPr>
              <a:t>Kytalyk</a:t>
            </a:r>
            <a:r>
              <a:rPr lang="en-US" dirty="0" smtClean="0">
                <a:latin typeface="Georgia" pitchFamily="18" charset="0"/>
              </a:rPr>
              <a:t>” was established  </a:t>
            </a:r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50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Участки работ_Сев-Вос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1000108"/>
            <a:ext cx="7176290" cy="5551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19588" y="0"/>
            <a:ext cx="8892480" cy="85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Georgia" pitchFamily="18" charset="0"/>
              </a:rPr>
              <a:t>FIELD WORK SITE’S IN THE BREEDING AREA OF THE CRANES </a:t>
            </a:r>
          </a:p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Georgia" pitchFamily="18" charset="0"/>
              </a:rPr>
              <a:t>IN NORTH-EASTERN PART OF </a:t>
            </a:r>
            <a:r>
              <a:rPr lang="en-US" sz="1600" b="1" dirty="0" err="1" smtClean="0">
                <a:solidFill>
                  <a:srgbClr val="FF0000"/>
                </a:solidFill>
                <a:latin typeface="Georgia" pitchFamily="18" charset="0"/>
              </a:rPr>
              <a:t>YAKUTIA</a:t>
            </a:r>
            <a:endParaRPr lang="ru-RU" sz="16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1268760"/>
            <a:ext cx="864096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76056" y="3284984"/>
            <a:ext cx="936104" cy="864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56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28596" y="142852"/>
            <a:ext cx="774172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Georgia" pitchFamily="18" charset="0"/>
              </a:rPr>
              <a:t>Regular </a:t>
            </a:r>
            <a:r>
              <a:rPr lang="en-US" sz="1600" b="1" dirty="0" smtClean="0">
                <a:latin typeface="Georgia" pitchFamily="18" charset="0"/>
              </a:rPr>
              <a:t>monitoring</a:t>
            </a:r>
            <a:r>
              <a:rPr lang="en-US" sz="1600" dirty="0" smtClean="0">
                <a:latin typeface="Georgia" pitchFamily="18" charset="0"/>
              </a:rPr>
              <a:t> studies </a:t>
            </a:r>
            <a:r>
              <a:rPr lang="en-US" sz="1600" b="1" dirty="0" smtClean="0">
                <a:latin typeface="Georgia" pitchFamily="18" charset="0"/>
              </a:rPr>
              <a:t>began in the </a:t>
            </a:r>
            <a:r>
              <a:rPr lang="en-US" sz="1600" b="1" dirty="0" err="1" smtClean="0">
                <a:latin typeface="Georgia" pitchFamily="18" charset="0"/>
              </a:rPr>
              <a:t>90s</a:t>
            </a:r>
            <a:r>
              <a:rPr lang="en-US" sz="1600" b="1" dirty="0" smtClean="0">
                <a:latin typeface="Georgia" pitchFamily="18" charset="0"/>
              </a:rPr>
              <a:t> </a:t>
            </a:r>
            <a:r>
              <a:rPr lang="en-US" sz="1600" dirty="0" smtClean="0">
                <a:latin typeface="Georgia" pitchFamily="18" charset="0"/>
              </a:rPr>
              <a:t>of the last century. During this period, work began on </a:t>
            </a:r>
            <a:r>
              <a:rPr lang="en-US" sz="1600" b="1" dirty="0" smtClean="0">
                <a:latin typeface="Georgia" pitchFamily="18" charset="0"/>
              </a:rPr>
              <a:t>banding</a:t>
            </a:r>
            <a:r>
              <a:rPr lang="en-US" sz="1600" dirty="0" smtClean="0">
                <a:latin typeface="Georgia" pitchFamily="18" charset="0"/>
              </a:rPr>
              <a:t> of the Siberian Crane, first of all non-flying chicks (since 1990), and then adult molting birds (since 1993). </a:t>
            </a:r>
          </a:p>
          <a:p>
            <a:r>
              <a:rPr lang="en-US" sz="1600" dirty="0" smtClean="0">
                <a:latin typeface="Georgia" pitchFamily="18" charset="0"/>
              </a:rPr>
              <a:t>Almost simultaneously, work began on studying the </a:t>
            </a:r>
            <a:r>
              <a:rPr lang="en-US" sz="1600" b="1" dirty="0" smtClean="0">
                <a:latin typeface="Georgia" pitchFamily="18" charset="0"/>
              </a:rPr>
              <a:t>movements</a:t>
            </a:r>
            <a:r>
              <a:rPr lang="en-US" sz="1600" dirty="0" smtClean="0">
                <a:latin typeface="Georgia" pitchFamily="18" charset="0"/>
              </a:rPr>
              <a:t> of birds and establishing their migration corridor using </a:t>
            </a:r>
            <a:r>
              <a:rPr lang="en-US" sz="1600" b="1" dirty="0" smtClean="0">
                <a:latin typeface="Georgia" pitchFamily="18" charset="0"/>
              </a:rPr>
              <a:t>satellite transmitters</a:t>
            </a:r>
            <a:r>
              <a:rPr lang="en-US" sz="1600" dirty="0" smtClean="0">
                <a:latin typeface="Georgia" pitchFamily="18" charset="0"/>
              </a:rPr>
              <a:t>. For the first time, they were fixed on chicks (1992), later on adult birds (1993).</a:t>
            </a:r>
            <a:endParaRPr lang="en-US" sz="2400" dirty="0">
              <a:latin typeface="Georgia" pitchFamily="18" charset="0"/>
            </a:endParaRPr>
          </a:p>
        </p:txBody>
      </p:sp>
      <p:pic>
        <p:nvPicPr>
          <p:cNvPr id="19463" name="Picture 7" descr="Канаи(Гермогенов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8" y="1857364"/>
            <a:ext cx="2799391" cy="18606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Лабути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347" y="3929066"/>
            <a:ext cx="3598639" cy="247879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5" name="Picture 9" descr="Нангедра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4000504"/>
            <a:ext cx="3018378" cy="2421109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Эллис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9322" y="1785926"/>
            <a:ext cx="2935914" cy="193116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P101010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500306"/>
            <a:ext cx="1454426" cy="112193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928662" y="1928802"/>
            <a:ext cx="8627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24285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1995 г.</a:t>
            </a:r>
            <a:endParaRPr lang="ru-RU" b="1" dirty="0">
              <a:solidFill>
                <a:srgbClr val="24285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6294684" y="1708666"/>
            <a:ext cx="9326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4285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1992 г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714348" y="4071942"/>
            <a:ext cx="8627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24285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1992 </a:t>
            </a:r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г.</a:t>
            </a:r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7143768" y="6000768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1996 г.</a:t>
            </a:r>
            <a:endParaRPr lang="ru-RU" b="1" dirty="0">
              <a:solidFill>
                <a:prstClr val="white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03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NDE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988" y="1268760"/>
            <a:ext cx="7683444" cy="543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2910" y="214290"/>
            <a:ext cx="77153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Georgia" pitchFamily="18" charset="0"/>
              </a:rPr>
              <a:t>Sites of capture and banding of the Siberian Cranes in the main research area and in the adjacent areas in Indigirka tundra of 1990-2008. (n = 71, 18 adults (ad + sad) and 53 chicks ringed</a:t>
            </a:r>
            <a:endParaRPr lang="ru-RU" sz="20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19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475</Words>
  <Application>Microsoft Office PowerPoint</Application>
  <PresentationFormat>Экран (4:3)</PresentationFormat>
  <Paragraphs>56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CONSERVATION ACTIONS NEEDED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Larisa S.</dc:creator>
  <cp:lastModifiedBy>Larisa S.</cp:lastModifiedBy>
  <cp:revision>9</cp:revision>
  <dcterms:created xsi:type="dcterms:W3CDTF">2020-09-24T14:57:56Z</dcterms:created>
  <dcterms:modified xsi:type="dcterms:W3CDTF">2020-09-24T16:37:22Z</dcterms:modified>
</cp:coreProperties>
</file>